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4" r:id="rId8"/>
    <p:sldId id="265" r:id="rId9"/>
    <p:sldId id="266" r:id="rId10"/>
    <p:sldId id="268" r:id="rId11"/>
    <p:sldId id="277" r:id="rId12"/>
    <p:sldId id="278" r:id="rId13"/>
    <p:sldId id="273" r:id="rId14"/>
    <p:sldId id="269" r:id="rId15"/>
    <p:sldId id="270" r:id="rId16"/>
    <p:sldId id="271" r:id="rId17"/>
    <p:sldId id="272" r:id="rId18"/>
    <p:sldId id="267" r:id="rId19"/>
    <p:sldId id="262" r:id="rId20"/>
    <p:sldId id="263" r:id="rId21"/>
    <p:sldId id="274" r:id="rId22"/>
    <p:sldId id="275" r:id="rId23"/>
    <p:sldId id="276"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C4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31" autoAdjust="0"/>
  </p:normalViewPr>
  <p:slideViewPr>
    <p:cSldViewPr snapToGrid="0" snapToObjects="1">
      <p:cViewPr varScale="1">
        <p:scale>
          <a:sx n="98" d="100"/>
          <a:sy n="98" d="100"/>
        </p:scale>
        <p:origin x="59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3" d="100"/>
          <a:sy n="163" d="100"/>
        </p:scale>
        <p:origin x="-18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F89EC-C880-B54A-A21A-B43DF73F455A}" type="datetimeFigureOut">
              <a:rPr lang="en-US" smtClean="0"/>
              <a:t>2/13/2017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B0E47-F2DB-584A-B7DA-87224F5BADE5}" type="slidenum">
              <a:rPr lang="en-US" smtClean="0"/>
              <a:t>‹#›</a:t>
            </a:fld>
            <a:endParaRPr lang="en-US"/>
          </a:p>
        </p:txBody>
      </p:sp>
    </p:spTree>
    <p:extLst>
      <p:ext uri="{BB962C8B-B14F-4D97-AF65-F5344CB8AC3E}">
        <p14:creationId xmlns:p14="http://schemas.microsoft.com/office/powerpoint/2010/main" val="1881199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9506"/>
          </a:xfrm>
          <a:prstGeom prst="rect">
            <a:avLst/>
          </a:prstGeom>
        </p:spPr>
      </p:pic>
      <p:pic>
        <p:nvPicPr>
          <p:cNvPr id="11" name="Picture 10" descr="Logo redrawn revsd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12" name="Picture 11" descr="Title bgrd.psd"/>
          <p:cNvPicPr>
            <a:picLocks noChangeAspect="1"/>
          </p:cNvPicPr>
          <p:nvPr userDrawn="1"/>
        </p:nvPicPr>
        <p:blipFill>
          <a:blip r:embed="rId4">
            <a:alphaModFix amt="81000"/>
            <a:extLst>
              <a:ext uri="{28A0092B-C50C-407E-A947-70E740481C1C}">
                <a14:useLocalDpi xmlns:a14="http://schemas.microsoft.com/office/drawing/2010/main" val="0"/>
              </a:ext>
            </a:extLst>
          </a:blip>
          <a:stretch>
            <a:fillRect/>
          </a:stretch>
        </p:blipFill>
        <p:spPr>
          <a:xfrm>
            <a:off x="0" y="1146362"/>
            <a:ext cx="6480048" cy="1167384"/>
          </a:xfrm>
          <a:prstGeom prst="rect">
            <a:avLst/>
          </a:prstGeom>
        </p:spPr>
      </p:pic>
      <p:pic>
        <p:nvPicPr>
          <p:cNvPr id="3" name="Picture 2" descr="Top Corp.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46362"/>
            <a:ext cx="6038637" cy="615251"/>
          </a:xfrm>
          <a:prstGeom prst="rect">
            <a:avLst/>
          </a:prstGeom>
        </p:spPr>
        <p:txBody>
          <a:bodyPr vert="horz"/>
          <a:lstStyle>
            <a:lvl1pPr marL="0" indent="0">
              <a:buNone/>
              <a:defRPr b="1" i="0">
                <a:solidFill>
                  <a:schemeClr val="bg1"/>
                </a:solidFill>
                <a:latin typeface="Arial"/>
                <a:cs typeface="Arial"/>
              </a:defRPr>
            </a:lvl1pPr>
          </a:lstStyle>
          <a:p>
            <a:pPr lvl="0"/>
            <a:r>
              <a:rPr lang="en-US" dirty="0" smtClean="0"/>
              <a:t>Click to edit Master title style</a:t>
            </a:r>
            <a:endParaRPr lang="en-US" dirty="0"/>
          </a:p>
        </p:txBody>
      </p:sp>
      <p:sp>
        <p:nvSpPr>
          <p:cNvPr id="13" name="Text Placeholder 15"/>
          <p:cNvSpPr>
            <a:spLocks noGrp="1"/>
          </p:cNvSpPr>
          <p:nvPr>
            <p:ph type="body" sz="quarter" idx="11"/>
          </p:nvPr>
        </p:nvSpPr>
        <p:spPr>
          <a:xfrm>
            <a:off x="139700" y="1761613"/>
            <a:ext cx="6038234" cy="551375"/>
          </a:xfrm>
          <a:prstGeom prst="rect">
            <a:avLst/>
          </a:prstGeom>
        </p:spPr>
        <p:txBody>
          <a:bodyPr vert="horz"/>
          <a:lstStyle>
            <a:lvl1pPr marL="0" indent="0">
              <a:buNone/>
              <a:defRPr sz="2400" b="0" i="0">
                <a:solidFill>
                  <a:schemeClr val="bg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3249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9506"/>
          </a:xfrm>
          <a:prstGeom prst="rect">
            <a:avLst/>
          </a:prstGeom>
        </p:spPr>
      </p:pic>
      <p:pic>
        <p:nvPicPr>
          <p:cNvPr id="11" name="Picture 10" descr="Small bgrd grey.psd"/>
          <p:cNvPicPr>
            <a:picLocks noChangeAspect="1"/>
          </p:cNvPicPr>
          <p:nvPr userDrawn="1"/>
        </p:nvPicPr>
        <p:blipFill>
          <a:blip r:embed="rId3">
            <a:alphaModFix amt="81000"/>
            <a:extLst>
              <a:ext uri="{28A0092B-C50C-407E-A947-70E740481C1C}">
                <a14:useLocalDpi xmlns:a14="http://schemas.microsoft.com/office/drawing/2010/main" val="0"/>
              </a:ext>
            </a:extLst>
          </a:blip>
          <a:stretch>
            <a:fillRect/>
          </a:stretch>
        </p:blipFill>
        <p:spPr>
          <a:xfrm>
            <a:off x="0" y="1156092"/>
            <a:ext cx="6480048" cy="2161032"/>
          </a:xfrm>
          <a:prstGeom prst="rect">
            <a:avLst/>
          </a:prstGeom>
        </p:spPr>
      </p:pic>
      <p:pic>
        <p:nvPicPr>
          <p:cNvPr id="4" name="Picture 3" descr="Logo redrawn revsd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5" name="Picture 4" descr="Top Corp.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56092"/>
            <a:ext cx="6038637" cy="1236424"/>
          </a:xfrm>
          <a:prstGeom prst="rect">
            <a:avLst/>
          </a:prstGeom>
        </p:spPr>
        <p:txBody>
          <a:bodyPr vert="horz"/>
          <a:lstStyle>
            <a:lvl1pPr marL="0" indent="0">
              <a:buNone/>
              <a:defRPr b="1" i="0">
                <a:solidFill>
                  <a:schemeClr val="bg1"/>
                </a:solidFill>
                <a:latin typeface="Arial"/>
                <a:cs typeface="Arial"/>
              </a:defRPr>
            </a:lvl1pPr>
          </a:lstStyle>
          <a:p>
            <a:pPr lvl="0"/>
            <a:r>
              <a:rPr lang="en-US" dirty="0" smtClean="0"/>
              <a:t>Click to edit </a:t>
            </a:r>
            <a:br>
              <a:rPr lang="en-US" dirty="0" smtClean="0"/>
            </a:br>
            <a:r>
              <a:rPr lang="en-US" dirty="0" smtClean="0"/>
              <a:t>Master title style</a:t>
            </a:r>
            <a:endParaRPr lang="en-US" dirty="0"/>
          </a:p>
        </p:txBody>
      </p:sp>
      <p:sp>
        <p:nvSpPr>
          <p:cNvPr id="9" name="Text Placeholder 15"/>
          <p:cNvSpPr>
            <a:spLocks noGrp="1"/>
          </p:cNvSpPr>
          <p:nvPr>
            <p:ph type="body" sz="quarter" idx="11" hasCustomPrompt="1"/>
          </p:nvPr>
        </p:nvSpPr>
        <p:spPr>
          <a:xfrm>
            <a:off x="139700" y="2392516"/>
            <a:ext cx="6038234" cy="924608"/>
          </a:xfrm>
          <a:prstGeom prst="rect">
            <a:avLst/>
          </a:prstGeom>
        </p:spPr>
        <p:txBody>
          <a:bodyPr vert="horz"/>
          <a:lstStyle>
            <a:lvl1pPr marL="0" indent="0">
              <a:buNone/>
              <a:defRPr sz="2400" b="0" i="0">
                <a:solidFill>
                  <a:schemeClr val="bg1"/>
                </a:solidFill>
                <a:latin typeface="Arial"/>
                <a:cs typeface="Arial"/>
              </a:defRPr>
            </a:lvl1pPr>
          </a:lstStyle>
          <a:p>
            <a:pPr lvl="0"/>
            <a:r>
              <a:rPr lang="en-GB" dirty="0" smtClean="0"/>
              <a:t>Click to edit Master </a:t>
            </a:r>
            <a:br>
              <a:rPr lang="en-GB" dirty="0" smtClean="0"/>
            </a:br>
            <a:r>
              <a:rPr lang="en-GB" dirty="0" smtClean="0"/>
              <a:t>text style</a:t>
            </a:r>
          </a:p>
        </p:txBody>
      </p:sp>
    </p:spTree>
    <p:extLst>
      <p:ext uri="{BB962C8B-B14F-4D97-AF65-F5344CB8AC3E}">
        <p14:creationId xmlns:p14="http://schemas.microsoft.com/office/powerpoint/2010/main" val="190127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7971" y="2116863"/>
            <a:ext cx="7177088" cy="2514902"/>
          </a:xfrm>
          <a:prstGeom prst="rect">
            <a:avLst/>
          </a:prstGeom>
        </p:spPr>
        <p:txBody>
          <a:bodyPr vert="horz"/>
          <a:lstStyle>
            <a:lvl1pPr marL="0" indent="0">
              <a:lnSpc>
                <a:spcPct val="80000"/>
              </a:lnSpc>
              <a:buFontTx/>
              <a:buNone/>
              <a:defRPr sz="2400">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pic>
        <p:nvPicPr>
          <p:cNvPr id="6" name="Picture 5" descr="Logo redrawn gre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8936" y="350495"/>
            <a:ext cx="1763064" cy="623307"/>
          </a:xfrm>
          <a:prstGeom prst="rect">
            <a:avLst/>
          </a:prstGeom>
        </p:spPr>
      </p:pic>
      <p:pic>
        <p:nvPicPr>
          <p:cNvPr id="3" name="Picture 2" descr="Top Corp.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495"/>
            <a:ext cx="6480048" cy="591312"/>
          </a:xfrm>
          <a:prstGeom prst="rect">
            <a:avLst/>
          </a:prstGeom>
        </p:spPr>
      </p:pic>
      <p:sp>
        <p:nvSpPr>
          <p:cNvPr id="8" name="Text Placeholder 12"/>
          <p:cNvSpPr>
            <a:spLocks noGrp="1"/>
          </p:cNvSpPr>
          <p:nvPr>
            <p:ph type="body" sz="quarter" idx="11" hasCustomPrompt="1"/>
          </p:nvPr>
        </p:nvSpPr>
        <p:spPr>
          <a:xfrm>
            <a:off x="427971" y="1220104"/>
            <a:ext cx="6038637" cy="615251"/>
          </a:xfrm>
          <a:prstGeom prst="rect">
            <a:avLst/>
          </a:prstGeom>
        </p:spPr>
        <p:txBody>
          <a:bodyPr vert="horz"/>
          <a:lstStyle>
            <a:lvl1pPr marL="0" indent="0">
              <a:buNone/>
              <a:defRPr b="1" i="0">
                <a:solidFill>
                  <a:schemeClr val="tx1">
                    <a:lumMod val="65000"/>
                    <a:lumOff val="35000"/>
                  </a:schemeClr>
                </a:solidFill>
                <a:latin typeface="Arial"/>
                <a:cs typeface="Aria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36126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8140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culturefinder.org.uk/home?view=tour"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EMPLOYER ENGAGEMENT</a:t>
            </a:r>
          </a:p>
          <a:p>
            <a:endParaRPr lang="en-GB" dirty="0"/>
          </a:p>
        </p:txBody>
      </p:sp>
      <p:sp>
        <p:nvSpPr>
          <p:cNvPr id="3" name="Text Placeholder 2"/>
          <p:cNvSpPr>
            <a:spLocks noGrp="1"/>
          </p:cNvSpPr>
          <p:nvPr>
            <p:ph type="body" sz="quarter" idx="11"/>
          </p:nvPr>
        </p:nvSpPr>
        <p:spPr/>
        <p:txBody>
          <a:bodyPr/>
          <a:lstStyle/>
          <a:p>
            <a:r>
              <a:rPr lang="en-GB" dirty="0"/>
              <a:t>Definitions, mechanisms and </a:t>
            </a:r>
            <a:r>
              <a:rPr lang="en-GB" dirty="0" smtClean="0"/>
              <a:t>applications</a:t>
            </a:r>
          </a:p>
          <a:p>
            <a:endParaRPr lang="en-GB" dirty="0"/>
          </a:p>
        </p:txBody>
      </p:sp>
    </p:spTree>
    <p:extLst>
      <p:ext uri="{BB962C8B-B14F-4D97-AF65-F5344CB8AC3E}">
        <p14:creationId xmlns:p14="http://schemas.microsoft.com/office/powerpoint/2010/main" val="387035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150" y="1835355"/>
            <a:ext cx="7177088" cy="2514902"/>
          </a:xfrm>
        </p:spPr>
        <p:txBody>
          <a:bodyPr/>
          <a:lstStyle/>
          <a:p>
            <a:r>
              <a:rPr lang="en-GB" sz="1400" b="1" dirty="0">
                <a:solidFill>
                  <a:srgbClr val="FF0000"/>
                </a:solidFill>
              </a:rPr>
              <a:t>University of Bath, McLaren Automotive and BMW Group form new partnership</a:t>
            </a:r>
          </a:p>
          <a:p>
            <a:r>
              <a:rPr lang="en-GB" sz="1400" dirty="0"/>
              <a:t>The University of Bath is part of a six-company partnership to design and develop technology for the next generation of cleaner, more powerful supercar powertrains</a:t>
            </a:r>
          </a:p>
          <a:p>
            <a:r>
              <a:rPr lang="en-GB" sz="1400" b="1" dirty="0">
                <a:solidFill>
                  <a:srgbClr val="FF0000"/>
                </a:solidFill>
              </a:rPr>
              <a:t>New €5m project to improve heart disease treatment with smart pacemaker technology</a:t>
            </a:r>
          </a:p>
          <a:p>
            <a:r>
              <a:rPr lang="en-GB" sz="1400" dirty="0"/>
              <a:t>Creating a new generation of advanced pacemakers which adapt to the demands of a patient’s body is the goal of a new €5M international research consortium led by the University of Bath.</a:t>
            </a:r>
          </a:p>
          <a:p>
            <a:r>
              <a:rPr lang="en-GB" sz="1400" b="1" dirty="0">
                <a:solidFill>
                  <a:srgbClr val="FF0000"/>
                </a:solidFill>
              </a:rPr>
              <a:t>Research to make crops more resilient to weather</a:t>
            </a:r>
          </a:p>
          <a:p>
            <a:r>
              <a:rPr lang="en-GB" sz="1400" dirty="0"/>
              <a:t>Scientists at the University of Bath are part of a new five-year project to save brassica vegetables such as cabbage, broccoli and kale.</a:t>
            </a:r>
          </a:p>
          <a:p>
            <a:r>
              <a:rPr lang="en-GB" sz="1400" b="1" dirty="0">
                <a:solidFill>
                  <a:srgbClr val="FF0000"/>
                </a:solidFill>
              </a:rPr>
              <a:t>Bath scientists set standard for UK firefighter fitness</a:t>
            </a:r>
          </a:p>
          <a:p>
            <a:r>
              <a:rPr lang="en-GB" sz="1400" dirty="0"/>
              <a:t>Researchers from the University funded by the Chief Fire Officers Association have devised new scientifically-based and nationally-recognised fitness tests and standards, against which the physical capacity of the country's 50,000 firefighters can be evaluated.</a:t>
            </a:r>
          </a:p>
          <a:p>
            <a:endParaRPr lang="en-GB" dirty="0"/>
          </a:p>
        </p:txBody>
      </p:sp>
      <p:sp>
        <p:nvSpPr>
          <p:cNvPr id="3" name="Text Placeholder 2"/>
          <p:cNvSpPr>
            <a:spLocks noGrp="1"/>
          </p:cNvSpPr>
          <p:nvPr>
            <p:ph type="body" sz="quarter" idx="11"/>
          </p:nvPr>
        </p:nvSpPr>
        <p:spPr>
          <a:xfrm>
            <a:off x="427971" y="1220104"/>
            <a:ext cx="8579842" cy="615251"/>
          </a:xfrm>
        </p:spPr>
        <p:txBody>
          <a:bodyPr/>
          <a:lstStyle/>
          <a:p>
            <a:r>
              <a:rPr lang="en-GB" b="0" dirty="0" smtClean="0"/>
              <a:t>Examples of commercial/consultancy work</a:t>
            </a:r>
            <a:endParaRPr lang="en-GB" b="0" dirty="0"/>
          </a:p>
        </p:txBody>
      </p:sp>
    </p:spTree>
    <p:extLst>
      <p:ext uri="{BB962C8B-B14F-4D97-AF65-F5344CB8AC3E}">
        <p14:creationId xmlns:p14="http://schemas.microsoft.com/office/powerpoint/2010/main" val="197553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847076"/>
            <a:ext cx="9066180" cy="2948660"/>
          </a:xfrm>
        </p:spPr>
        <p:txBody>
          <a:bodyPr/>
          <a:lstStyle/>
          <a:p>
            <a:r>
              <a:rPr lang="en-GB" sz="1200" dirty="0">
                <a:solidFill>
                  <a:srgbClr val="FF0000"/>
                </a:solidFill>
              </a:rPr>
              <a:t>Cambridge University </a:t>
            </a:r>
            <a:r>
              <a:rPr lang="en-GB" sz="1200" dirty="0"/>
              <a:t>were funded to develop web apps by which tourists could find key locations in the city. One </a:t>
            </a:r>
            <a:r>
              <a:rPr lang="en-GB" sz="1200" dirty="0" smtClean="0"/>
              <a:t>app </a:t>
            </a:r>
            <a:r>
              <a:rPr lang="en-GB" sz="1200" dirty="0" err="1" smtClean="0"/>
              <a:t>Culturefinder</a:t>
            </a:r>
            <a:r>
              <a:rPr lang="en-GB" sz="1200" dirty="0" smtClean="0"/>
              <a:t> </a:t>
            </a:r>
            <a:r>
              <a:rPr lang="en-GB" sz="1200" dirty="0"/>
              <a:t>downloads tours to a phone which guides you around key </a:t>
            </a:r>
            <a:r>
              <a:rPr lang="en-GB" sz="1200" dirty="0" smtClean="0"/>
              <a:t>locations </a:t>
            </a:r>
            <a:r>
              <a:rPr lang="en-GB" sz="1200" u="sng" dirty="0" smtClean="0">
                <a:hlinkClick r:id="rId2"/>
              </a:rPr>
              <a:t>http</a:t>
            </a:r>
            <a:r>
              <a:rPr lang="en-GB" sz="1200" u="sng" dirty="0">
                <a:hlinkClick r:id="rId2"/>
              </a:rPr>
              <a:t>://www.culturefinder.org.uk/home?view=tour</a:t>
            </a:r>
            <a:endParaRPr lang="en-GB" sz="1200" dirty="0"/>
          </a:p>
          <a:p>
            <a:endParaRPr lang="en-GB" sz="1200" dirty="0" smtClean="0"/>
          </a:p>
          <a:p>
            <a:r>
              <a:rPr lang="en-GB" sz="1200" dirty="0" smtClean="0"/>
              <a:t>Sheffield </a:t>
            </a:r>
            <a:r>
              <a:rPr lang="en-GB" sz="1200" dirty="0"/>
              <a:t>Area Restaurateurs Association – collaboration with </a:t>
            </a:r>
            <a:r>
              <a:rPr lang="en-GB" sz="1200" dirty="0">
                <a:solidFill>
                  <a:srgbClr val="FF0000"/>
                </a:solidFill>
              </a:rPr>
              <a:t>Sheffield Hallam University </a:t>
            </a:r>
            <a:r>
              <a:rPr lang="en-GB" sz="1200" dirty="0"/>
              <a:t>and Sheffield Council to </a:t>
            </a:r>
          </a:p>
          <a:p>
            <a:pPr marL="285750" indent="-285750">
              <a:buFont typeface="Wingdings" panose="05000000000000000000" pitchFamily="2" charset="2"/>
              <a:buChar char="Ø"/>
            </a:pPr>
            <a:r>
              <a:rPr lang="en-GB" sz="1200" dirty="0"/>
              <a:t>develop a website related to promoting restaurants in the Sheffield area </a:t>
            </a:r>
          </a:p>
          <a:p>
            <a:pPr marL="285750" indent="-285750">
              <a:buFont typeface="Wingdings" panose="05000000000000000000" pitchFamily="2" charset="2"/>
              <a:buChar char="Ø"/>
            </a:pPr>
            <a:r>
              <a:rPr lang="en-GB" sz="1200" dirty="0"/>
              <a:t>develop an annual restaurant alfresco event for the Sheffield area</a:t>
            </a:r>
          </a:p>
          <a:p>
            <a:pPr marL="285750" indent="-285750">
              <a:buFont typeface="Wingdings" panose="05000000000000000000" pitchFamily="2" charset="2"/>
              <a:buChar char="Ø"/>
            </a:pPr>
            <a:r>
              <a:rPr lang="en-GB" sz="1200" dirty="0"/>
              <a:t>develop sustainable working partnerships between members and local and regional food </a:t>
            </a:r>
            <a:r>
              <a:rPr lang="en-GB" sz="1200" dirty="0" smtClean="0"/>
              <a:t>producers</a:t>
            </a:r>
          </a:p>
          <a:p>
            <a:endParaRPr lang="en-GB" sz="1200" dirty="0" smtClean="0"/>
          </a:p>
          <a:p>
            <a:r>
              <a:rPr lang="en-GB" sz="1200" dirty="0" smtClean="0"/>
              <a:t>The </a:t>
            </a:r>
            <a:r>
              <a:rPr lang="en-GB" sz="1200" dirty="0"/>
              <a:t>‘Destination </a:t>
            </a:r>
            <a:r>
              <a:rPr lang="en-GB" sz="1200" dirty="0" err="1" smtClean="0"/>
              <a:t>Feelgood</a:t>
            </a:r>
            <a:r>
              <a:rPr lang="en-GB" sz="1200" dirty="0"/>
              <a:t>’ project is a project between </a:t>
            </a:r>
            <a:r>
              <a:rPr lang="en-GB" sz="1200" dirty="0">
                <a:solidFill>
                  <a:srgbClr val="FF0000"/>
                </a:solidFill>
              </a:rPr>
              <a:t>Bournemouth University </a:t>
            </a:r>
            <a:r>
              <a:rPr lang="en-GB" sz="1200" dirty="0"/>
              <a:t>and the National Coastal Tourism Academy to explore he gap in the market that the UK has for health and wellbeing holidays, working with local tourism businesses in the Dorset area to identify opportunities to offer such holidays.</a:t>
            </a:r>
          </a:p>
          <a:p>
            <a:endParaRPr lang="en-GB" sz="1200" dirty="0" smtClean="0"/>
          </a:p>
          <a:p>
            <a:r>
              <a:rPr lang="en-GB" sz="1200" dirty="0" smtClean="0">
                <a:solidFill>
                  <a:srgbClr val="FF0000"/>
                </a:solidFill>
              </a:rPr>
              <a:t>Chester </a:t>
            </a:r>
            <a:r>
              <a:rPr lang="en-GB" sz="1200" dirty="0">
                <a:solidFill>
                  <a:srgbClr val="FF0000"/>
                </a:solidFill>
              </a:rPr>
              <a:t>University </a:t>
            </a:r>
            <a:r>
              <a:rPr lang="en-GB" sz="1200" dirty="0"/>
              <a:t>is a partner with Cheshire West &amp; Chester Council and Marketing Cheshire in an EU funded project with other towns in Europe to examining good practice in sustainable tourism from practitioner and University perspectives.</a:t>
            </a:r>
          </a:p>
          <a:p>
            <a:endParaRPr lang="en-GB" sz="1200" dirty="0"/>
          </a:p>
          <a:p>
            <a:endParaRPr lang="en-GB" dirty="0"/>
          </a:p>
        </p:txBody>
      </p:sp>
      <p:sp>
        <p:nvSpPr>
          <p:cNvPr id="3" name="Text Placeholder 2"/>
          <p:cNvSpPr>
            <a:spLocks noGrp="1"/>
          </p:cNvSpPr>
          <p:nvPr>
            <p:ph type="body" sz="quarter" idx="11"/>
          </p:nvPr>
        </p:nvSpPr>
        <p:spPr>
          <a:xfrm>
            <a:off x="427972" y="1220104"/>
            <a:ext cx="7177088" cy="615251"/>
          </a:xfrm>
        </p:spPr>
        <p:txBody>
          <a:bodyPr/>
          <a:lstStyle/>
          <a:p>
            <a:r>
              <a:rPr lang="en-GB" b="0" dirty="0"/>
              <a:t>Examples of </a:t>
            </a:r>
            <a:r>
              <a:rPr lang="en-GB" b="0" dirty="0" smtClean="0"/>
              <a:t>tourism consultancy </a:t>
            </a:r>
            <a:r>
              <a:rPr lang="en-GB" b="0" dirty="0"/>
              <a:t>work</a:t>
            </a:r>
          </a:p>
        </p:txBody>
      </p:sp>
    </p:spTree>
    <p:extLst>
      <p:ext uri="{BB962C8B-B14F-4D97-AF65-F5344CB8AC3E}">
        <p14:creationId xmlns:p14="http://schemas.microsoft.com/office/powerpoint/2010/main" val="424118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 y="1220104"/>
            <a:ext cx="9075906" cy="615251"/>
          </a:xfrm>
        </p:spPr>
        <p:txBody>
          <a:bodyPr/>
          <a:lstStyle/>
          <a:p>
            <a:r>
              <a:rPr lang="en-GB" sz="3000" b="0" dirty="0" smtClean="0"/>
              <a:t>Identifying engagement opportunities - geography</a:t>
            </a:r>
            <a:endParaRPr lang="en-GB" sz="30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62" y="2014417"/>
            <a:ext cx="3413192" cy="2696422"/>
          </a:xfrm>
          <a:prstGeom prst="rect">
            <a:avLst/>
          </a:prstGeom>
        </p:spPr>
      </p:pic>
      <p:sp>
        <p:nvSpPr>
          <p:cNvPr id="5" name="TextBox 4"/>
          <p:cNvSpPr txBox="1"/>
          <p:nvPr/>
        </p:nvSpPr>
        <p:spPr>
          <a:xfrm>
            <a:off x="4766553" y="2198451"/>
            <a:ext cx="3852153" cy="1477328"/>
          </a:xfrm>
          <a:prstGeom prst="rect">
            <a:avLst/>
          </a:prstGeom>
          <a:noFill/>
        </p:spPr>
        <p:txBody>
          <a:bodyPr wrap="square" rtlCol="0">
            <a:spAutoFit/>
          </a:bodyPr>
          <a:lstStyle/>
          <a:p>
            <a:r>
              <a:rPr lang="en-GB" dirty="0" smtClean="0"/>
              <a:t>Bath – tourism/heritage sites/sport</a:t>
            </a:r>
          </a:p>
          <a:p>
            <a:r>
              <a:rPr lang="en-GB" dirty="0" smtClean="0"/>
              <a:t>Bristol – hi-tech/aerospace/IT</a:t>
            </a:r>
          </a:p>
          <a:p>
            <a:r>
              <a:rPr lang="en-GB" dirty="0" smtClean="0"/>
              <a:t>Gloucester – agriculture</a:t>
            </a:r>
          </a:p>
          <a:p>
            <a:r>
              <a:rPr lang="en-GB" dirty="0" smtClean="0"/>
              <a:t>South coast – marine ecology/tourism</a:t>
            </a:r>
          </a:p>
          <a:p>
            <a:r>
              <a:rPr lang="en-GB" dirty="0" smtClean="0"/>
              <a:t>South Wales - industry</a:t>
            </a:r>
            <a:endParaRPr lang="en-GB" dirty="0"/>
          </a:p>
        </p:txBody>
      </p:sp>
    </p:spTree>
    <p:extLst>
      <p:ext uri="{BB962C8B-B14F-4D97-AF65-F5344CB8AC3E}">
        <p14:creationId xmlns:p14="http://schemas.microsoft.com/office/powerpoint/2010/main" val="216242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HEI – Employer interactions can take many forms</a:t>
            </a:r>
          </a:p>
          <a:p>
            <a:endParaRPr lang="en-GB" sz="2000" dirty="0" smtClean="0"/>
          </a:p>
          <a:p>
            <a:r>
              <a:rPr lang="en-GB" sz="2000" dirty="0" smtClean="0"/>
              <a:t>Flexibility in design can provide strategic fit to satisfy both partners</a:t>
            </a:r>
          </a:p>
          <a:p>
            <a:endParaRPr lang="en-GB" sz="2000" dirty="0" smtClean="0"/>
          </a:p>
          <a:p>
            <a:r>
              <a:rPr lang="en-GB" sz="2000" dirty="0" smtClean="0"/>
              <a:t>Consortia or brokers (government agency) can provide leadership for geographically distant partners</a:t>
            </a:r>
            <a:endParaRPr lang="en-GB" sz="2000" dirty="0"/>
          </a:p>
        </p:txBody>
      </p:sp>
      <p:sp>
        <p:nvSpPr>
          <p:cNvPr id="3" name="Text Placeholder 2"/>
          <p:cNvSpPr>
            <a:spLocks noGrp="1"/>
          </p:cNvSpPr>
          <p:nvPr>
            <p:ph type="body" sz="quarter" idx="11"/>
          </p:nvPr>
        </p:nvSpPr>
        <p:spPr>
          <a:xfrm>
            <a:off x="427971" y="1220104"/>
            <a:ext cx="7859995" cy="615251"/>
          </a:xfrm>
        </p:spPr>
        <p:txBody>
          <a:bodyPr/>
          <a:lstStyle/>
          <a:p>
            <a:r>
              <a:rPr lang="en-GB" b="0" dirty="0" smtClean="0"/>
              <a:t>Models of HEI – Employer engagement</a:t>
            </a:r>
            <a:endParaRPr lang="en-GB" b="0" dirty="0"/>
          </a:p>
        </p:txBody>
      </p:sp>
    </p:spTree>
    <p:extLst>
      <p:ext uri="{BB962C8B-B14F-4D97-AF65-F5344CB8AC3E}">
        <p14:creationId xmlns:p14="http://schemas.microsoft.com/office/powerpoint/2010/main" val="228334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0" dirty="0" smtClean="0"/>
              <a:t>Models of Engagement - 1</a:t>
            </a:r>
            <a:endParaRPr lang="en-GB" b="0" dirty="0"/>
          </a:p>
        </p:txBody>
      </p:sp>
      <p:pic>
        <p:nvPicPr>
          <p:cNvPr id="4" name="Picture 3"/>
          <p:cNvPicPr>
            <a:picLocks noChangeAspect="1"/>
          </p:cNvPicPr>
          <p:nvPr/>
        </p:nvPicPr>
        <p:blipFill>
          <a:blip r:embed="rId2"/>
          <a:stretch>
            <a:fillRect/>
          </a:stretch>
        </p:blipFill>
        <p:spPr>
          <a:xfrm>
            <a:off x="427971" y="2039636"/>
            <a:ext cx="7863108" cy="2956301"/>
          </a:xfrm>
          <a:prstGeom prst="rect">
            <a:avLst/>
          </a:prstGeom>
        </p:spPr>
      </p:pic>
    </p:spTree>
    <p:extLst>
      <p:ext uri="{BB962C8B-B14F-4D97-AF65-F5344CB8AC3E}">
        <p14:creationId xmlns:p14="http://schemas.microsoft.com/office/powerpoint/2010/main" val="71052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0" dirty="0"/>
              <a:t>Models of Engagement - </a:t>
            </a:r>
            <a:r>
              <a:rPr lang="en-GB" b="0" dirty="0" smtClean="0"/>
              <a:t>2</a:t>
            </a:r>
            <a:endParaRPr lang="en-GB" b="0" dirty="0"/>
          </a:p>
          <a:p>
            <a:endParaRPr lang="en-GB" dirty="0"/>
          </a:p>
        </p:txBody>
      </p:sp>
      <p:pic>
        <p:nvPicPr>
          <p:cNvPr id="12" name="Picture 11"/>
          <p:cNvPicPr>
            <a:picLocks noChangeAspect="1"/>
          </p:cNvPicPr>
          <p:nvPr/>
        </p:nvPicPr>
        <p:blipFill>
          <a:blip r:embed="rId2"/>
          <a:stretch>
            <a:fillRect/>
          </a:stretch>
        </p:blipFill>
        <p:spPr>
          <a:xfrm>
            <a:off x="1293779" y="1975687"/>
            <a:ext cx="4861544" cy="3167813"/>
          </a:xfrm>
          <a:prstGeom prst="rect">
            <a:avLst/>
          </a:prstGeom>
        </p:spPr>
      </p:pic>
    </p:spTree>
    <p:extLst>
      <p:ext uri="{BB962C8B-B14F-4D97-AF65-F5344CB8AC3E}">
        <p14:creationId xmlns:p14="http://schemas.microsoft.com/office/powerpoint/2010/main" val="29474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0" dirty="0"/>
              <a:t>Models of Engagement - </a:t>
            </a:r>
            <a:r>
              <a:rPr lang="en-GB" b="0" dirty="0" smtClean="0"/>
              <a:t>3</a:t>
            </a:r>
            <a:endParaRPr lang="en-GB" b="0" dirty="0"/>
          </a:p>
          <a:p>
            <a:endParaRPr lang="en-GB" dirty="0"/>
          </a:p>
        </p:txBody>
      </p:sp>
      <p:pic>
        <p:nvPicPr>
          <p:cNvPr id="4" name="Picture 3"/>
          <p:cNvPicPr>
            <a:picLocks noChangeAspect="1"/>
          </p:cNvPicPr>
          <p:nvPr/>
        </p:nvPicPr>
        <p:blipFill>
          <a:blip r:embed="rId2"/>
          <a:stretch>
            <a:fillRect/>
          </a:stretch>
        </p:blipFill>
        <p:spPr>
          <a:xfrm>
            <a:off x="1488331" y="1965446"/>
            <a:ext cx="4664092" cy="3178054"/>
          </a:xfrm>
          <a:prstGeom prst="rect">
            <a:avLst/>
          </a:prstGeom>
        </p:spPr>
      </p:pic>
    </p:spTree>
    <p:extLst>
      <p:ext uri="{BB962C8B-B14F-4D97-AF65-F5344CB8AC3E}">
        <p14:creationId xmlns:p14="http://schemas.microsoft.com/office/powerpoint/2010/main" val="402981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0" dirty="0"/>
              <a:t>Models of Engagement - </a:t>
            </a:r>
            <a:r>
              <a:rPr lang="en-GB" b="0" dirty="0" smtClean="0"/>
              <a:t>4</a:t>
            </a:r>
            <a:endParaRPr lang="en-GB" b="0" dirty="0"/>
          </a:p>
          <a:p>
            <a:endParaRPr lang="en-GB" dirty="0"/>
          </a:p>
        </p:txBody>
      </p:sp>
      <p:pic>
        <p:nvPicPr>
          <p:cNvPr id="5" name="Picture 4"/>
          <p:cNvPicPr>
            <a:picLocks noChangeAspect="1"/>
          </p:cNvPicPr>
          <p:nvPr/>
        </p:nvPicPr>
        <p:blipFill>
          <a:blip r:embed="rId2"/>
          <a:stretch>
            <a:fillRect/>
          </a:stretch>
        </p:blipFill>
        <p:spPr>
          <a:xfrm>
            <a:off x="1225685" y="1968048"/>
            <a:ext cx="5612860" cy="3175452"/>
          </a:xfrm>
          <a:prstGeom prst="rect">
            <a:avLst/>
          </a:prstGeom>
        </p:spPr>
      </p:pic>
    </p:spTree>
    <p:extLst>
      <p:ext uri="{BB962C8B-B14F-4D97-AF65-F5344CB8AC3E}">
        <p14:creationId xmlns:p14="http://schemas.microsoft.com/office/powerpoint/2010/main" val="76197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971" y="2116863"/>
            <a:ext cx="8346378" cy="2514902"/>
          </a:xfrm>
        </p:spPr>
        <p:txBody>
          <a:bodyPr/>
          <a:lstStyle/>
          <a:p>
            <a:pPr marL="342900" indent="-342900">
              <a:buFont typeface="Wingdings" panose="05000000000000000000" pitchFamily="2" charset="2"/>
              <a:buChar char="Ø"/>
            </a:pPr>
            <a:r>
              <a:rPr lang="en-GB" dirty="0"/>
              <a:t>Expansion into new markets</a:t>
            </a:r>
          </a:p>
          <a:p>
            <a:pPr marL="342900" indent="-342900">
              <a:buFont typeface="Wingdings" panose="05000000000000000000" pitchFamily="2" charset="2"/>
              <a:buChar char="Ø"/>
            </a:pPr>
            <a:r>
              <a:rPr lang="en-GB" dirty="0"/>
              <a:t>An enhanced role in </a:t>
            </a:r>
            <a:r>
              <a:rPr lang="en-GB" dirty="0" smtClean="0"/>
              <a:t>local/national </a:t>
            </a:r>
            <a:r>
              <a:rPr lang="en-GB" dirty="0"/>
              <a:t>economic development</a:t>
            </a:r>
          </a:p>
          <a:p>
            <a:pPr marL="342900" indent="-342900">
              <a:buFont typeface="Wingdings" panose="05000000000000000000" pitchFamily="2" charset="2"/>
              <a:buChar char="Ø"/>
            </a:pPr>
            <a:r>
              <a:rPr lang="en-GB" dirty="0"/>
              <a:t>New engagement opportunities</a:t>
            </a:r>
          </a:p>
          <a:p>
            <a:pPr marL="342900" indent="-342900">
              <a:buFont typeface="Wingdings" panose="05000000000000000000" pitchFamily="2" charset="2"/>
              <a:buChar char="Ø"/>
            </a:pPr>
            <a:r>
              <a:rPr lang="en-GB" dirty="0"/>
              <a:t>Development of formal and informal links</a:t>
            </a:r>
          </a:p>
          <a:p>
            <a:pPr marL="342900" indent="-342900">
              <a:buFont typeface="Wingdings" panose="05000000000000000000" pitchFamily="2" charset="2"/>
              <a:buChar char="Ø"/>
            </a:pPr>
            <a:r>
              <a:rPr lang="en-GB" dirty="0"/>
              <a:t>R&amp;D and access to facilities</a:t>
            </a:r>
          </a:p>
          <a:p>
            <a:pPr marL="342900" indent="-342900">
              <a:buFont typeface="Wingdings" panose="05000000000000000000" pitchFamily="2" charset="2"/>
              <a:buChar char="Ø"/>
            </a:pPr>
            <a:r>
              <a:rPr lang="en-GB" dirty="0"/>
              <a:t>The use of practitioner expertise</a:t>
            </a:r>
          </a:p>
        </p:txBody>
      </p:sp>
      <p:sp>
        <p:nvSpPr>
          <p:cNvPr id="3" name="Text Placeholder 2"/>
          <p:cNvSpPr>
            <a:spLocks noGrp="1"/>
          </p:cNvSpPr>
          <p:nvPr>
            <p:ph type="body" sz="quarter" idx="11"/>
          </p:nvPr>
        </p:nvSpPr>
        <p:spPr/>
        <p:txBody>
          <a:bodyPr/>
          <a:lstStyle/>
          <a:p>
            <a:r>
              <a:rPr lang="en-GB" b="0" dirty="0"/>
              <a:t>Benefits to HEIs</a:t>
            </a:r>
          </a:p>
          <a:p>
            <a:endParaRPr lang="en-GB" dirty="0"/>
          </a:p>
        </p:txBody>
      </p:sp>
    </p:spTree>
    <p:extLst>
      <p:ext uri="{BB962C8B-B14F-4D97-AF65-F5344CB8AC3E}">
        <p14:creationId xmlns:p14="http://schemas.microsoft.com/office/powerpoint/2010/main" val="113829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971" y="2116863"/>
            <a:ext cx="8336650" cy="2514902"/>
          </a:xfrm>
        </p:spPr>
        <p:txBody>
          <a:bodyPr/>
          <a:lstStyle/>
          <a:p>
            <a:pPr marL="342900" indent="-342900">
              <a:buFont typeface="Wingdings" panose="05000000000000000000" pitchFamily="2" charset="2"/>
              <a:buChar char="Ø"/>
            </a:pPr>
            <a:r>
              <a:rPr lang="en-GB" dirty="0"/>
              <a:t>Strategic fit for the HEI and its partners</a:t>
            </a:r>
          </a:p>
          <a:p>
            <a:pPr marL="342900" indent="-342900">
              <a:buFont typeface="Wingdings" panose="05000000000000000000" pitchFamily="2" charset="2"/>
              <a:buChar char="Ø"/>
            </a:pPr>
            <a:r>
              <a:rPr lang="en-GB" dirty="0"/>
              <a:t>Finding partners and establishing the relationship</a:t>
            </a:r>
          </a:p>
          <a:p>
            <a:pPr marL="342900" indent="-342900">
              <a:buFont typeface="Wingdings" panose="05000000000000000000" pitchFamily="2" charset="2"/>
              <a:buChar char="Ø"/>
            </a:pPr>
            <a:r>
              <a:rPr lang="en-GB" dirty="0"/>
              <a:t>Designing and delivering an appropriate learning package</a:t>
            </a:r>
          </a:p>
          <a:p>
            <a:pPr marL="342900" indent="-342900">
              <a:buFont typeface="Wingdings" panose="05000000000000000000" pitchFamily="2" charset="2"/>
              <a:buChar char="Ø"/>
            </a:pPr>
            <a:r>
              <a:rPr lang="en-GB" dirty="0"/>
              <a:t>Developing, sustaining and leading the partnership</a:t>
            </a:r>
          </a:p>
          <a:p>
            <a:pPr marL="342900" indent="-342900">
              <a:buFont typeface="Wingdings" panose="05000000000000000000" pitchFamily="2" charset="2"/>
              <a:buChar char="Ø"/>
            </a:pPr>
            <a:r>
              <a:rPr lang="en-GB" dirty="0"/>
              <a:t>Staff resourcing and capability</a:t>
            </a:r>
          </a:p>
          <a:p>
            <a:pPr marL="342900" indent="-342900">
              <a:buFont typeface="Wingdings" panose="05000000000000000000" pitchFamily="2" charset="2"/>
              <a:buChar char="Ø"/>
            </a:pPr>
            <a:r>
              <a:rPr lang="en-GB" dirty="0"/>
              <a:t>Culture and systems supportive of collaboration</a:t>
            </a:r>
          </a:p>
          <a:p>
            <a:pPr marL="342900" indent="-342900">
              <a:buFont typeface="Wingdings" panose="05000000000000000000" pitchFamily="2" charset="2"/>
              <a:buChar char="Ø"/>
            </a:pPr>
            <a:r>
              <a:rPr lang="en-GB" dirty="0">
                <a:solidFill>
                  <a:srgbClr val="FF0000"/>
                </a:solidFill>
              </a:rPr>
              <a:t>Funding and investment</a:t>
            </a:r>
          </a:p>
          <a:p>
            <a:endParaRPr lang="en-GB" dirty="0"/>
          </a:p>
        </p:txBody>
      </p:sp>
      <p:sp>
        <p:nvSpPr>
          <p:cNvPr id="3" name="Text Placeholder 2"/>
          <p:cNvSpPr>
            <a:spLocks noGrp="1"/>
          </p:cNvSpPr>
          <p:nvPr>
            <p:ph type="body" sz="quarter" idx="11"/>
          </p:nvPr>
        </p:nvSpPr>
        <p:spPr>
          <a:xfrm>
            <a:off x="427971" y="1220104"/>
            <a:ext cx="7996182" cy="615251"/>
          </a:xfrm>
        </p:spPr>
        <p:txBody>
          <a:bodyPr/>
          <a:lstStyle/>
          <a:p>
            <a:r>
              <a:rPr lang="en-GB" b="0" dirty="0" smtClean="0"/>
              <a:t>Barriers and facilitators to Engagement</a:t>
            </a:r>
            <a:endParaRPr lang="en-GB" b="0" dirty="0"/>
          </a:p>
        </p:txBody>
      </p:sp>
    </p:spTree>
    <p:extLst>
      <p:ext uri="{BB962C8B-B14F-4D97-AF65-F5344CB8AC3E}">
        <p14:creationId xmlns:p14="http://schemas.microsoft.com/office/powerpoint/2010/main" val="75800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7971" y="2039041"/>
            <a:ext cx="7177088" cy="2514902"/>
          </a:xfrm>
        </p:spPr>
        <p:txBody>
          <a:bodyPr/>
          <a:lstStyle/>
          <a:p>
            <a:r>
              <a:rPr lang="en-GB" sz="1600" dirty="0"/>
              <a:t>In a 2007 report for the Department for Education and Skills several main ways were identified in which Higher Education Institutions (HEIs) can be seen to engage with employers and their local communities:</a:t>
            </a:r>
          </a:p>
          <a:p>
            <a:r>
              <a:rPr lang="en-GB" sz="1600" dirty="0"/>
              <a:t> </a:t>
            </a:r>
          </a:p>
          <a:p>
            <a:pPr marL="285750" lvl="0" indent="-285750">
              <a:buFont typeface="Wingdings" panose="05000000000000000000" pitchFamily="2" charset="2"/>
              <a:buChar char="Ø"/>
            </a:pPr>
            <a:r>
              <a:rPr lang="en-GB" sz="1600" dirty="0"/>
              <a:t>Through graduate recruitment (as a supplier of highly skilled labour</a:t>
            </a:r>
            <a:r>
              <a:rPr lang="en-GB" sz="1600" dirty="0" smtClean="0"/>
              <a:t>)</a:t>
            </a:r>
            <a:endParaRPr lang="en-GB" sz="1600" dirty="0"/>
          </a:p>
          <a:p>
            <a:pPr marL="285750" lvl="0" indent="-285750">
              <a:buFont typeface="Wingdings" panose="05000000000000000000" pitchFamily="2" charset="2"/>
              <a:buChar char="Ø"/>
            </a:pPr>
            <a:r>
              <a:rPr lang="en-GB" sz="1600" dirty="0"/>
              <a:t>As a source of lifelong learning (through continuous professional development and training (CPD</a:t>
            </a:r>
            <a:r>
              <a:rPr lang="en-GB" sz="1600" dirty="0" smtClean="0"/>
              <a:t>))</a:t>
            </a:r>
            <a:endParaRPr lang="en-GB" sz="1600" dirty="0"/>
          </a:p>
          <a:p>
            <a:pPr marL="285750" lvl="0" indent="-285750">
              <a:buFont typeface="Wingdings" panose="05000000000000000000" pitchFamily="2" charset="2"/>
              <a:buChar char="Ø"/>
            </a:pPr>
            <a:r>
              <a:rPr lang="en-GB" sz="1600" dirty="0"/>
              <a:t>As a supplier of research and development (R&amp;D), and the provision of support for the knowledge </a:t>
            </a:r>
            <a:r>
              <a:rPr lang="en-GB" sz="1600" dirty="0" smtClean="0"/>
              <a:t>economy</a:t>
            </a:r>
            <a:endParaRPr lang="en-GB" sz="1600" dirty="0"/>
          </a:p>
          <a:p>
            <a:pPr marL="285750" lvl="0" indent="-285750">
              <a:buFont typeface="Wingdings" panose="05000000000000000000" pitchFamily="2" charset="2"/>
              <a:buChar char="Ø"/>
            </a:pPr>
            <a:r>
              <a:rPr lang="en-GB" sz="1600" dirty="0"/>
              <a:t>As a key player in a variety of economic development related networks and partnerships and an important means of building new </a:t>
            </a:r>
            <a:r>
              <a:rPr lang="en-GB" sz="1600" dirty="0" smtClean="0"/>
              <a:t>partnerships</a:t>
            </a:r>
            <a:endParaRPr lang="en-GB" sz="1600" dirty="0"/>
          </a:p>
          <a:p>
            <a:endParaRPr lang="en-GB" dirty="0"/>
          </a:p>
        </p:txBody>
      </p:sp>
      <p:sp>
        <p:nvSpPr>
          <p:cNvPr id="5" name="Text Placeholder 4"/>
          <p:cNvSpPr>
            <a:spLocks noGrp="1"/>
          </p:cNvSpPr>
          <p:nvPr>
            <p:ph type="body" sz="quarter" idx="11"/>
          </p:nvPr>
        </p:nvSpPr>
        <p:spPr>
          <a:xfrm>
            <a:off x="427971" y="1220104"/>
            <a:ext cx="6634310" cy="615251"/>
          </a:xfrm>
        </p:spPr>
        <p:txBody>
          <a:bodyPr/>
          <a:lstStyle/>
          <a:p>
            <a:r>
              <a:rPr lang="en-GB" b="0" dirty="0" smtClean="0"/>
              <a:t>What is Employer Engagement?</a:t>
            </a:r>
            <a:endParaRPr lang="en-GB" b="0" dirty="0"/>
          </a:p>
        </p:txBody>
      </p:sp>
    </p:spTree>
    <p:extLst>
      <p:ext uri="{BB962C8B-B14F-4D97-AF65-F5344CB8AC3E}">
        <p14:creationId xmlns:p14="http://schemas.microsoft.com/office/powerpoint/2010/main" val="134377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684897" cy="615251"/>
          </a:xfrm>
        </p:spPr>
        <p:txBody>
          <a:bodyPr/>
          <a:lstStyle/>
          <a:p>
            <a:r>
              <a:rPr lang="en-GB" dirty="0"/>
              <a:t>Factors Impacting </a:t>
            </a:r>
            <a:r>
              <a:rPr lang="en-GB" dirty="0" smtClean="0"/>
              <a:t>Upon </a:t>
            </a:r>
            <a:r>
              <a:rPr lang="en-GB" dirty="0"/>
              <a:t>Engagement</a:t>
            </a:r>
          </a:p>
        </p:txBody>
      </p:sp>
      <p:pic>
        <p:nvPicPr>
          <p:cNvPr id="5" name="Picture 4"/>
          <p:cNvPicPr>
            <a:picLocks noChangeAspect="1"/>
          </p:cNvPicPr>
          <p:nvPr/>
        </p:nvPicPr>
        <p:blipFill>
          <a:blip r:embed="rId2"/>
          <a:stretch>
            <a:fillRect/>
          </a:stretch>
        </p:blipFill>
        <p:spPr>
          <a:xfrm>
            <a:off x="1630729" y="1835355"/>
            <a:ext cx="4157228" cy="3119913"/>
          </a:xfrm>
          <a:prstGeom prst="rect">
            <a:avLst/>
          </a:prstGeom>
        </p:spPr>
      </p:pic>
    </p:spTree>
    <p:extLst>
      <p:ext uri="{BB962C8B-B14F-4D97-AF65-F5344CB8AC3E}">
        <p14:creationId xmlns:p14="http://schemas.microsoft.com/office/powerpoint/2010/main" val="36805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b="1" dirty="0">
                <a:solidFill>
                  <a:srgbClr val="FF0000"/>
                </a:solidFill>
              </a:rPr>
              <a:t>One-off/short term – lead academic involved in single project</a:t>
            </a:r>
            <a:endParaRPr lang="en-GB" sz="2000" dirty="0">
              <a:solidFill>
                <a:srgbClr val="FF0000"/>
              </a:solidFill>
            </a:endParaRPr>
          </a:p>
          <a:p>
            <a:r>
              <a:rPr lang="en-GB" sz="2000" dirty="0"/>
              <a:t>Ongoing engagement:</a:t>
            </a:r>
          </a:p>
          <a:p>
            <a:pPr marL="342900" indent="-342900">
              <a:buFont typeface="Wingdings" panose="05000000000000000000" pitchFamily="2" charset="2"/>
              <a:buChar char="Ø"/>
            </a:pPr>
            <a:r>
              <a:rPr lang="en-GB" sz="2000" dirty="0"/>
              <a:t>Student placements with organisations can develop links</a:t>
            </a:r>
          </a:p>
          <a:p>
            <a:pPr marL="342900" indent="-342900">
              <a:buFont typeface="Wingdings" panose="05000000000000000000" pitchFamily="2" charset="2"/>
              <a:buChar char="Ø"/>
            </a:pPr>
            <a:r>
              <a:rPr lang="en-GB" sz="2000" dirty="0"/>
              <a:t>University groups can develop greater capacity (GW4 in SW England)</a:t>
            </a:r>
          </a:p>
          <a:p>
            <a:pPr marL="342900" indent="-342900">
              <a:buFont typeface="Wingdings" panose="05000000000000000000" pitchFamily="2" charset="2"/>
              <a:buChar char="Ø"/>
            </a:pPr>
            <a:r>
              <a:rPr lang="en-GB" sz="2000" dirty="0"/>
              <a:t>Engagement with specific </a:t>
            </a:r>
            <a:r>
              <a:rPr lang="en-GB" sz="2000" dirty="0" smtClean="0"/>
              <a:t>bodies/professions e.g</a:t>
            </a:r>
            <a:r>
              <a:rPr lang="en-GB" sz="2000" dirty="0"/>
              <a:t>. Accounting at Bath – consultancy with CIMA, Scholarships provided by EY leading to virtuous circles</a:t>
            </a:r>
          </a:p>
          <a:p>
            <a:endParaRPr lang="en-GB" dirty="0"/>
          </a:p>
        </p:txBody>
      </p:sp>
      <p:sp>
        <p:nvSpPr>
          <p:cNvPr id="3" name="Text Placeholder 2"/>
          <p:cNvSpPr>
            <a:spLocks noGrp="1"/>
          </p:cNvSpPr>
          <p:nvPr>
            <p:ph type="body" sz="quarter" idx="11"/>
          </p:nvPr>
        </p:nvSpPr>
        <p:spPr>
          <a:xfrm>
            <a:off x="427971" y="1220104"/>
            <a:ext cx="7177088" cy="615251"/>
          </a:xfrm>
        </p:spPr>
        <p:txBody>
          <a:bodyPr/>
          <a:lstStyle/>
          <a:p>
            <a:r>
              <a:rPr lang="en-GB" b="0" dirty="0"/>
              <a:t>Sustaining Engagement </a:t>
            </a:r>
            <a:r>
              <a:rPr lang="en-GB" b="0" dirty="0" smtClean="0"/>
              <a:t> - General</a:t>
            </a:r>
            <a:endParaRPr lang="en-GB" b="0" dirty="0"/>
          </a:p>
        </p:txBody>
      </p:sp>
    </p:spTree>
    <p:extLst>
      <p:ext uri="{BB962C8B-B14F-4D97-AF65-F5344CB8AC3E}">
        <p14:creationId xmlns:p14="http://schemas.microsoft.com/office/powerpoint/2010/main" val="309119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Wingdings" panose="05000000000000000000" pitchFamily="2" charset="2"/>
              <a:buChar char="Ø"/>
            </a:pPr>
            <a:r>
              <a:rPr lang="en-GB" dirty="0"/>
              <a:t>Seminars/newsletters/exhibitions/trade fairs</a:t>
            </a:r>
          </a:p>
          <a:p>
            <a:pPr marL="342900" indent="-342900">
              <a:buFont typeface="Wingdings" panose="05000000000000000000" pitchFamily="2" charset="2"/>
              <a:buChar char="Ø"/>
            </a:pPr>
            <a:r>
              <a:rPr lang="en-GB" dirty="0"/>
              <a:t>Alumni network - useful leverage</a:t>
            </a:r>
          </a:p>
          <a:p>
            <a:pPr marL="342900" indent="-342900">
              <a:buFont typeface="Wingdings" panose="05000000000000000000" pitchFamily="2" charset="2"/>
              <a:buChar char="Ø"/>
            </a:pPr>
            <a:r>
              <a:rPr lang="en-GB" dirty="0"/>
              <a:t>Events for local businesses </a:t>
            </a:r>
          </a:p>
          <a:p>
            <a:pPr marL="342900" indent="-342900">
              <a:buFont typeface="Wingdings" panose="05000000000000000000" pitchFamily="2" charset="2"/>
              <a:buChar char="Ø"/>
            </a:pPr>
            <a:r>
              <a:rPr lang="en-GB" dirty="0"/>
              <a:t>Public Engagement Office (Bath is part of the National Co-ordinating Centre for Public Engagement). Increases “impact” of research – spreads the word.</a:t>
            </a:r>
          </a:p>
          <a:p>
            <a:endParaRPr lang="en-GB" dirty="0"/>
          </a:p>
        </p:txBody>
      </p:sp>
      <p:sp>
        <p:nvSpPr>
          <p:cNvPr id="3" name="Text Placeholder 2"/>
          <p:cNvSpPr>
            <a:spLocks noGrp="1"/>
          </p:cNvSpPr>
          <p:nvPr>
            <p:ph type="body" sz="quarter" idx="11"/>
          </p:nvPr>
        </p:nvSpPr>
        <p:spPr>
          <a:xfrm>
            <a:off x="427971" y="1220104"/>
            <a:ext cx="8395016" cy="615251"/>
          </a:xfrm>
        </p:spPr>
        <p:txBody>
          <a:bodyPr/>
          <a:lstStyle/>
          <a:p>
            <a:r>
              <a:rPr lang="en-GB" b="0" dirty="0"/>
              <a:t>Sustaining Engagement </a:t>
            </a:r>
            <a:r>
              <a:rPr lang="en-GB" b="0" dirty="0" smtClean="0"/>
              <a:t>– promoting yourself</a:t>
            </a:r>
            <a:endParaRPr lang="en-GB" b="0" dirty="0"/>
          </a:p>
        </p:txBody>
      </p:sp>
    </p:spTree>
    <p:extLst>
      <p:ext uri="{BB962C8B-B14F-4D97-AF65-F5344CB8AC3E}">
        <p14:creationId xmlns:p14="http://schemas.microsoft.com/office/powerpoint/2010/main" val="205521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971" y="1851044"/>
            <a:ext cx="7177088" cy="2514902"/>
          </a:xfrm>
        </p:spPr>
        <p:txBody>
          <a:bodyPr/>
          <a:lstStyle/>
          <a:p>
            <a:r>
              <a:rPr lang="en-GB" sz="2000" dirty="0"/>
              <a:t>Engagement managed by University (consortium)</a:t>
            </a:r>
          </a:p>
          <a:p>
            <a:pPr marL="342900" indent="-342900">
              <a:buFont typeface="Wingdings" panose="05000000000000000000" pitchFamily="2" charset="2"/>
              <a:buChar char="Ø"/>
            </a:pPr>
            <a:r>
              <a:rPr lang="en-GB" sz="2000" dirty="0"/>
              <a:t>Placements Office/External Relations Office/Business Liaison Officers</a:t>
            </a:r>
          </a:p>
          <a:p>
            <a:r>
              <a:rPr lang="en-GB" sz="2000" dirty="0"/>
              <a:t>Engagement managed by local business groups</a:t>
            </a:r>
          </a:p>
          <a:p>
            <a:pPr marL="342900" indent="-342900">
              <a:buFont typeface="Wingdings" panose="05000000000000000000" pitchFamily="2" charset="2"/>
              <a:buChar char="Ø"/>
            </a:pPr>
            <a:r>
              <a:rPr lang="en-GB" sz="2000" dirty="0"/>
              <a:t>Business Link, Trade Associations, Chambers of Commerce in UK</a:t>
            </a:r>
          </a:p>
          <a:p>
            <a:r>
              <a:rPr lang="en-GB" sz="2000" dirty="0"/>
              <a:t>Engagement managed by employer agencies</a:t>
            </a:r>
          </a:p>
          <a:p>
            <a:pPr marL="342900" indent="-342900">
              <a:buFont typeface="Wingdings" panose="05000000000000000000" pitchFamily="2" charset="2"/>
              <a:buChar char="Ø"/>
            </a:pPr>
            <a:r>
              <a:rPr lang="en-GB" sz="2000" dirty="0"/>
              <a:t>Sector Skills Councils in UK </a:t>
            </a:r>
          </a:p>
          <a:p>
            <a:r>
              <a:rPr lang="en-GB" sz="2000" dirty="0"/>
              <a:t>Engagement managed by government agencies</a:t>
            </a:r>
          </a:p>
          <a:p>
            <a:pPr marL="342900" indent="-342900">
              <a:buFont typeface="Wingdings" panose="05000000000000000000" pitchFamily="2" charset="2"/>
              <a:buChar char="Ø"/>
            </a:pPr>
            <a:r>
              <a:rPr lang="en-GB" sz="2000" dirty="0"/>
              <a:t>Department for Business, Energy &amp; Industrial Strategy in UK</a:t>
            </a:r>
          </a:p>
          <a:p>
            <a:endParaRPr lang="en-GB" dirty="0"/>
          </a:p>
        </p:txBody>
      </p:sp>
      <p:sp>
        <p:nvSpPr>
          <p:cNvPr id="3" name="Text Placeholder 2"/>
          <p:cNvSpPr>
            <a:spLocks noGrp="1"/>
          </p:cNvSpPr>
          <p:nvPr>
            <p:ph type="body" sz="quarter" idx="11"/>
          </p:nvPr>
        </p:nvSpPr>
        <p:spPr>
          <a:xfrm>
            <a:off x="1" y="1220104"/>
            <a:ext cx="9144000" cy="615251"/>
          </a:xfrm>
        </p:spPr>
        <p:txBody>
          <a:bodyPr/>
          <a:lstStyle/>
          <a:p>
            <a:r>
              <a:rPr lang="en-GB" sz="3000" b="0" dirty="0"/>
              <a:t>Sustaining Engagement </a:t>
            </a:r>
            <a:r>
              <a:rPr lang="en-GB" sz="3000" b="0" dirty="0" smtClean="0"/>
              <a:t>– sustainable management</a:t>
            </a:r>
            <a:endParaRPr lang="en-GB" sz="3000" b="0" dirty="0"/>
          </a:p>
        </p:txBody>
      </p:sp>
    </p:spTree>
    <p:extLst>
      <p:ext uri="{BB962C8B-B14F-4D97-AF65-F5344CB8AC3E}">
        <p14:creationId xmlns:p14="http://schemas.microsoft.com/office/powerpoint/2010/main" val="396350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i="1" dirty="0"/>
              <a:t>What they are </a:t>
            </a:r>
            <a:r>
              <a:rPr lang="en-GB" i="1" dirty="0" smtClean="0"/>
              <a:t>taught</a:t>
            </a:r>
            <a:endParaRPr lang="en-GB" dirty="0"/>
          </a:p>
          <a:p>
            <a:endParaRPr lang="en-GB" i="1" dirty="0" smtClean="0"/>
          </a:p>
          <a:p>
            <a:r>
              <a:rPr lang="en-GB" i="1" dirty="0" smtClean="0"/>
              <a:t>Recruitment </a:t>
            </a:r>
            <a:r>
              <a:rPr lang="en-GB" i="1" dirty="0"/>
              <a:t>of </a:t>
            </a:r>
            <a:r>
              <a:rPr lang="en-GB" i="1" dirty="0" smtClean="0"/>
              <a:t>graduates</a:t>
            </a:r>
            <a:endParaRPr lang="en-GB" dirty="0"/>
          </a:p>
          <a:p>
            <a:endParaRPr lang="en-GB" dirty="0"/>
          </a:p>
        </p:txBody>
      </p:sp>
      <p:sp>
        <p:nvSpPr>
          <p:cNvPr id="3" name="Text Placeholder 2"/>
          <p:cNvSpPr>
            <a:spLocks noGrp="1"/>
          </p:cNvSpPr>
          <p:nvPr>
            <p:ph type="body" sz="quarter" idx="11"/>
          </p:nvPr>
        </p:nvSpPr>
        <p:spPr/>
        <p:txBody>
          <a:bodyPr/>
          <a:lstStyle/>
          <a:p>
            <a:r>
              <a:rPr lang="en-GB" b="0" dirty="0"/>
              <a:t>Production of Graduates</a:t>
            </a:r>
          </a:p>
          <a:p>
            <a:endParaRPr lang="en-GB" b="0" dirty="0"/>
          </a:p>
        </p:txBody>
      </p:sp>
    </p:spTree>
    <p:extLst>
      <p:ext uri="{BB962C8B-B14F-4D97-AF65-F5344CB8AC3E}">
        <p14:creationId xmlns:p14="http://schemas.microsoft.com/office/powerpoint/2010/main" val="159682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400" dirty="0"/>
              <a:t>Meeting demand/skills </a:t>
            </a:r>
            <a:r>
              <a:rPr lang="en-GB" sz="1400" dirty="0" smtClean="0"/>
              <a:t>shortage</a:t>
            </a:r>
          </a:p>
          <a:p>
            <a:r>
              <a:rPr lang="en-GB" sz="1200" i="1" dirty="0"/>
              <a:t>A large share of firms report difficulties in hiring sufficient numbers of qualified specialists with higher education, 2013 </a:t>
            </a:r>
          </a:p>
          <a:p>
            <a:endParaRPr lang="en-GB" sz="1400" dirty="0" smtClean="0"/>
          </a:p>
          <a:p>
            <a:endParaRPr lang="en-GB" sz="1400" dirty="0"/>
          </a:p>
          <a:p>
            <a:endParaRPr lang="en-GB" sz="1400" dirty="0" smtClean="0"/>
          </a:p>
          <a:p>
            <a:endParaRPr lang="en-GB" sz="1400" dirty="0" smtClean="0"/>
          </a:p>
          <a:p>
            <a:endParaRPr lang="en-GB" sz="1400" dirty="0"/>
          </a:p>
          <a:p>
            <a:endParaRPr lang="en-GB" sz="1400" dirty="0" smtClean="0"/>
          </a:p>
          <a:p>
            <a:endParaRPr lang="en-GB" sz="1400" dirty="0"/>
          </a:p>
          <a:p>
            <a:r>
              <a:rPr lang="en-GB" sz="1400" dirty="0"/>
              <a:t>(Identify skill shortages (local &amp; national), adapt courses to meet these – hard skills and soft skills)</a:t>
            </a:r>
          </a:p>
          <a:p>
            <a:r>
              <a:rPr lang="en-GB" sz="1400" dirty="0"/>
              <a:t>Consultation with employers </a:t>
            </a:r>
          </a:p>
          <a:p>
            <a:r>
              <a:rPr lang="en-GB" sz="1400" dirty="0"/>
              <a:t>What they expect from graduates</a:t>
            </a:r>
          </a:p>
          <a:p>
            <a:endParaRPr lang="en-GB" dirty="0"/>
          </a:p>
        </p:txBody>
      </p:sp>
      <p:sp>
        <p:nvSpPr>
          <p:cNvPr id="3" name="Text Placeholder 2"/>
          <p:cNvSpPr>
            <a:spLocks noGrp="1"/>
          </p:cNvSpPr>
          <p:nvPr>
            <p:ph type="body" sz="quarter" idx="11"/>
          </p:nvPr>
        </p:nvSpPr>
        <p:spPr/>
        <p:txBody>
          <a:bodyPr/>
          <a:lstStyle/>
          <a:p>
            <a:r>
              <a:rPr lang="en-GB" b="0" dirty="0" smtClean="0"/>
              <a:t>What students are taught</a:t>
            </a:r>
            <a:endParaRPr lang="en-GB" b="0" dirty="0"/>
          </a:p>
        </p:txBody>
      </p:sp>
      <p:pic>
        <p:nvPicPr>
          <p:cNvPr id="5" name="Picture 4"/>
          <p:cNvPicPr>
            <a:picLocks noChangeAspect="1"/>
          </p:cNvPicPr>
          <p:nvPr/>
        </p:nvPicPr>
        <p:blipFill>
          <a:blip r:embed="rId2"/>
          <a:stretch>
            <a:fillRect/>
          </a:stretch>
        </p:blipFill>
        <p:spPr>
          <a:xfrm>
            <a:off x="643094" y="2642265"/>
            <a:ext cx="4974758" cy="1464098"/>
          </a:xfrm>
          <a:prstGeom prst="rect">
            <a:avLst/>
          </a:prstGeom>
        </p:spPr>
      </p:pic>
      <p:sp>
        <p:nvSpPr>
          <p:cNvPr id="6" name="TextBox 5"/>
          <p:cNvSpPr txBox="1"/>
          <p:nvPr/>
        </p:nvSpPr>
        <p:spPr>
          <a:xfrm>
            <a:off x="7506119" y="2924070"/>
            <a:ext cx="1406769" cy="1292662"/>
          </a:xfrm>
          <a:prstGeom prst="rect">
            <a:avLst/>
          </a:prstGeom>
          <a:noFill/>
        </p:spPr>
        <p:txBody>
          <a:bodyPr wrap="square" rtlCol="0">
            <a:spAutoFit/>
          </a:bodyPr>
          <a:lstStyle/>
          <a:p>
            <a:r>
              <a:rPr lang="en-GB" sz="1000" dirty="0" err="1">
                <a:latin typeface="Arial" panose="020B0604020202020204" pitchFamily="34" charset="0"/>
                <a:cs typeface="Arial" panose="020B0604020202020204" pitchFamily="34" charset="0"/>
              </a:rPr>
              <a:t>Ajwad</a:t>
            </a:r>
            <a:r>
              <a:rPr lang="en-GB" sz="1000" dirty="0">
                <a:latin typeface="Arial" panose="020B0604020202020204" pitchFamily="34" charset="0"/>
                <a:cs typeface="Arial" panose="020B0604020202020204" pitchFamily="34" charset="0"/>
              </a:rPr>
              <a:t>, M.I., et al (2014) The skills road: skills for employability in Uzbekistan</a:t>
            </a:r>
          </a:p>
          <a:p>
            <a:r>
              <a:rPr lang="en-GB" sz="1000" dirty="0">
                <a:latin typeface="Arial" panose="020B0604020202020204" pitchFamily="34" charset="0"/>
                <a:cs typeface="Arial" panose="020B0604020202020204" pitchFamily="34" charset="0"/>
              </a:rPr>
              <a:t>World Bank.</a:t>
            </a:r>
          </a:p>
          <a:p>
            <a:endParaRPr lang="en-GB" dirty="0"/>
          </a:p>
        </p:txBody>
      </p:sp>
    </p:spTree>
    <p:extLst>
      <p:ext uri="{BB962C8B-B14F-4D97-AF65-F5344CB8AC3E}">
        <p14:creationId xmlns:p14="http://schemas.microsoft.com/office/powerpoint/2010/main" val="367704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Current and relevant curriculum</a:t>
            </a:r>
          </a:p>
          <a:p>
            <a:endParaRPr lang="en-GB" sz="2000" dirty="0" smtClean="0"/>
          </a:p>
          <a:p>
            <a:r>
              <a:rPr lang="en-GB" sz="2000" dirty="0" smtClean="0"/>
              <a:t>What </a:t>
            </a:r>
            <a:r>
              <a:rPr lang="en-GB" sz="2000" dirty="0"/>
              <a:t>graduates are lacking when they enter the work place</a:t>
            </a:r>
          </a:p>
          <a:p>
            <a:endParaRPr lang="en-GB" sz="2000" dirty="0" smtClean="0"/>
          </a:p>
          <a:p>
            <a:r>
              <a:rPr lang="en-GB" sz="2000" dirty="0" smtClean="0"/>
              <a:t>Regarding </a:t>
            </a:r>
            <a:r>
              <a:rPr lang="en-GB" sz="2000" dirty="0"/>
              <a:t>new developments to include in courses</a:t>
            </a:r>
          </a:p>
          <a:p>
            <a:endParaRPr lang="en-GB" sz="2000" dirty="0" smtClean="0"/>
          </a:p>
          <a:p>
            <a:r>
              <a:rPr lang="en-GB" sz="2000" dirty="0" smtClean="0"/>
              <a:t>Guest </a:t>
            </a:r>
            <a:r>
              <a:rPr lang="en-GB" sz="2000" dirty="0"/>
              <a:t>lecturers – practitioner focussed talks</a:t>
            </a:r>
          </a:p>
          <a:p>
            <a:endParaRPr lang="en-GB" sz="2000" dirty="0" smtClean="0"/>
          </a:p>
          <a:p>
            <a:r>
              <a:rPr lang="en-GB" sz="2000" dirty="0" smtClean="0"/>
              <a:t>Employer </a:t>
            </a:r>
            <a:r>
              <a:rPr lang="en-GB" sz="2000" dirty="0"/>
              <a:t>engagement in developing/running courses/master classes</a:t>
            </a:r>
          </a:p>
        </p:txBody>
      </p:sp>
      <p:sp>
        <p:nvSpPr>
          <p:cNvPr id="3" name="Text Placeholder 2"/>
          <p:cNvSpPr>
            <a:spLocks noGrp="1"/>
          </p:cNvSpPr>
          <p:nvPr>
            <p:ph type="body" sz="quarter" idx="11"/>
          </p:nvPr>
        </p:nvSpPr>
        <p:spPr/>
        <p:txBody>
          <a:bodyPr/>
          <a:lstStyle/>
          <a:p>
            <a:r>
              <a:rPr lang="en-GB" b="0" dirty="0"/>
              <a:t>What students are taught</a:t>
            </a:r>
          </a:p>
          <a:p>
            <a:endParaRPr lang="en-GB" dirty="0"/>
          </a:p>
        </p:txBody>
      </p:sp>
    </p:spTree>
    <p:extLst>
      <p:ext uri="{BB962C8B-B14F-4D97-AF65-F5344CB8AC3E}">
        <p14:creationId xmlns:p14="http://schemas.microsoft.com/office/powerpoint/2010/main" val="118037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Relationships between organisations and HEIs</a:t>
            </a:r>
          </a:p>
          <a:p>
            <a:r>
              <a:rPr lang="en-GB" sz="2000" dirty="0"/>
              <a:t>(Some employers recruit direct from specific HEIs)</a:t>
            </a:r>
          </a:p>
          <a:p>
            <a:endParaRPr lang="en-GB" sz="2000" dirty="0" smtClean="0"/>
          </a:p>
          <a:p>
            <a:r>
              <a:rPr lang="en-GB" sz="2000" dirty="0" smtClean="0"/>
              <a:t>Employer </a:t>
            </a:r>
            <a:r>
              <a:rPr lang="en-GB" sz="2000" dirty="0"/>
              <a:t>visits to HEIs – promotion and information</a:t>
            </a:r>
          </a:p>
          <a:p>
            <a:endParaRPr lang="en-GB" sz="2000" dirty="0" smtClean="0"/>
          </a:p>
          <a:p>
            <a:r>
              <a:rPr lang="en-GB" sz="2000" dirty="0" smtClean="0"/>
              <a:t>Engagement </a:t>
            </a:r>
            <a:r>
              <a:rPr lang="en-GB" sz="2000" dirty="0"/>
              <a:t>in internships (paid/unpaid)</a:t>
            </a:r>
          </a:p>
          <a:p>
            <a:endParaRPr lang="en-GB" sz="2000" dirty="0" smtClean="0"/>
          </a:p>
          <a:p>
            <a:r>
              <a:rPr lang="en-GB" sz="2000" dirty="0" smtClean="0"/>
              <a:t>Development </a:t>
            </a:r>
            <a:r>
              <a:rPr lang="en-GB" sz="2000" dirty="0"/>
              <a:t>of degree courses in which a period of employment is an assessed part of the degree.</a:t>
            </a:r>
          </a:p>
          <a:p>
            <a:endParaRPr lang="en-GB" dirty="0"/>
          </a:p>
        </p:txBody>
      </p:sp>
      <p:sp>
        <p:nvSpPr>
          <p:cNvPr id="3" name="Text Placeholder 2"/>
          <p:cNvSpPr>
            <a:spLocks noGrp="1"/>
          </p:cNvSpPr>
          <p:nvPr>
            <p:ph type="body" sz="quarter" idx="11"/>
          </p:nvPr>
        </p:nvSpPr>
        <p:spPr/>
        <p:txBody>
          <a:bodyPr/>
          <a:lstStyle/>
          <a:p>
            <a:r>
              <a:rPr lang="en-GB" b="0" dirty="0"/>
              <a:t>Recruitment of graduates</a:t>
            </a:r>
          </a:p>
        </p:txBody>
      </p:sp>
    </p:spTree>
    <p:extLst>
      <p:ext uri="{BB962C8B-B14F-4D97-AF65-F5344CB8AC3E}">
        <p14:creationId xmlns:p14="http://schemas.microsoft.com/office/powerpoint/2010/main" val="59598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971" y="2116863"/>
            <a:ext cx="7811357" cy="2514902"/>
          </a:xfrm>
        </p:spPr>
        <p:txBody>
          <a:bodyPr/>
          <a:lstStyle/>
          <a:p>
            <a:r>
              <a:rPr lang="en-GB" sz="2000" dirty="0" smtClean="0"/>
              <a:t>“Third stream mission”</a:t>
            </a:r>
          </a:p>
          <a:p>
            <a:endParaRPr lang="en-GB" sz="2000" dirty="0" smtClean="0"/>
          </a:p>
          <a:p>
            <a:r>
              <a:rPr lang="en-GB" sz="2000" dirty="0" smtClean="0"/>
              <a:t>Why </a:t>
            </a:r>
            <a:r>
              <a:rPr lang="en-GB" sz="2000" dirty="0"/>
              <a:t>improve skills of staff already in employment</a:t>
            </a:r>
            <a:r>
              <a:rPr lang="en-GB" sz="2000" dirty="0" smtClean="0"/>
              <a:t>?</a:t>
            </a:r>
          </a:p>
          <a:p>
            <a:endParaRPr lang="en-GB" sz="2000" dirty="0"/>
          </a:p>
          <a:p>
            <a:pPr marL="342900" indent="-342900">
              <a:buFont typeface="Wingdings" panose="05000000000000000000" pitchFamily="2" charset="2"/>
              <a:buChar char="Ø"/>
            </a:pPr>
            <a:r>
              <a:rPr lang="en-GB" sz="2000" dirty="0"/>
              <a:t>Improve ability to compete in an increasingly competitive world</a:t>
            </a:r>
          </a:p>
          <a:p>
            <a:pPr marL="342900" indent="-342900">
              <a:buFont typeface="Wingdings" panose="05000000000000000000" pitchFamily="2" charset="2"/>
              <a:buChar char="Ø"/>
            </a:pPr>
            <a:r>
              <a:rPr lang="en-GB" sz="2000" dirty="0"/>
              <a:t>Meet the skills needs of the future</a:t>
            </a:r>
          </a:p>
          <a:p>
            <a:pPr marL="342900" indent="-342900">
              <a:buFont typeface="Wingdings" panose="05000000000000000000" pitchFamily="2" charset="2"/>
              <a:buChar char="Ø"/>
            </a:pPr>
            <a:r>
              <a:rPr lang="en-GB" sz="2000" dirty="0"/>
              <a:t>Create and apply new knowledge</a:t>
            </a:r>
          </a:p>
          <a:p>
            <a:pPr marL="342900" indent="-342900">
              <a:buFont typeface="Wingdings" panose="05000000000000000000" pitchFamily="2" charset="2"/>
              <a:buChar char="Ø"/>
            </a:pPr>
            <a:r>
              <a:rPr lang="en-GB" sz="2000" dirty="0"/>
              <a:t>Maximise innovation, creativity and enterprise</a:t>
            </a:r>
          </a:p>
          <a:p>
            <a:endParaRPr lang="en-GB" dirty="0"/>
          </a:p>
        </p:txBody>
      </p:sp>
      <p:sp>
        <p:nvSpPr>
          <p:cNvPr id="3" name="Text Placeholder 2"/>
          <p:cNvSpPr>
            <a:spLocks noGrp="1"/>
          </p:cNvSpPr>
          <p:nvPr>
            <p:ph type="body" sz="quarter" idx="11"/>
          </p:nvPr>
        </p:nvSpPr>
        <p:spPr>
          <a:xfrm>
            <a:off x="427971" y="1220104"/>
            <a:ext cx="7402795" cy="615251"/>
          </a:xfrm>
        </p:spPr>
        <p:txBody>
          <a:bodyPr/>
          <a:lstStyle/>
          <a:p>
            <a:r>
              <a:rPr lang="en-GB" b="0" dirty="0"/>
              <a:t>Provision of training to employers</a:t>
            </a:r>
          </a:p>
        </p:txBody>
      </p:sp>
    </p:spTree>
    <p:extLst>
      <p:ext uri="{BB962C8B-B14F-4D97-AF65-F5344CB8AC3E}">
        <p14:creationId xmlns:p14="http://schemas.microsoft.com/office/powerpoint/2010/main" val="283643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967" y="2019587"/>
            <a:ext cx="8414472" cy="2514902"/>
          </a:xfrm>
        </p:spPr>
        <p:txBody>
          <a:bodyPr/>
          <a:lstStyle/>
          <a:p>
            <a:r>
              <a:rPr lang="en-GB" sz="1400" dirty="0"/>
              <a:t>BAE Systems and University College of St Mark and St John: English language training for engineers</a:t>
            </a:r>
          </a:p>
          <a:p>
            <a:r>
              <a:rPr lang="en-GB" sz="1400" dirty="0"/>
              <a:t> </a:t>
            </a:r>
          </a:p>
          <a:p>
            <a:r>
              <a:rPr lang="en-GB" sz="1400" dirty="0"/>
              <a:t>First Milk and the Royal Agricultural College: a training academy for members of a large dairy co-operative</a:t>
            </a:r>
          </a:p>
          <a:p>
            <a:r>
              <a:rPr lang="en-GB" sz="1400" dirty="0"/>
              <a:t> </a:t>
            </a:r>
          </a:p>
          <a:p>
            <a:r>
              <a:rPr lang="en-GB" sz="1400" dirty="0"/>
              <a:t>Flybe, Exeter College and the University of Exeter: a foundation degree in leadership and management</a:t>
            </a:r>
          </a:p>
          <a:p>
            <a:r>
              <a:rPr lang="en-GB" sz="1400" dirty="0"/>
              <a:t> </a:t>
            </a:r>
          </a:p>
          <a:p>
            <a:r>
              <a:rPr lang="en-GB" sz="1400" dirty="0"/>
              <a:t>Devon and Cornwall Constabulary and University of Exeter: training on Islam and Muslim Culture for family liaison officers</a:t>
            </a:r>
          </a:p>
          <a:p>
            <a:r>
              <a:rPr lang="en-GB" sz="1400" dirty="0"/>
              <a:t> </a:t>
            </a:r>
          </a:p>
          <a:p>
            <a:r>
              <a:rPr lang="en-GB" sz="1400" dirty="0"/>
              <a:t>Wessex Water, University of the West of England and </a:t>
            </a:r>
            <a:r>
              <a:rPr lang="en-GB" sz="1400" dirty="0" err="1"/>
              <a:t>Pentachoron</a:t>
            </a:r>
            <a:r>
              <a:rPr lang="en-GB" sz="1400" dirty="0"/>
              <a:t>: development of video-pod learning courses for water treatment scientists</a:t>
            </a:r>
          </a:p>
          <a:p>
            <a:r>
              <a:rPr lang="en-GB" sz="1400" dirty="0"/>
              <a:t> </a:t>
            </a:r>
          </a:p>
          <a:p>
            <a:r>
              <a:rPr lang="en-GB" sz="1400" dirty="0"/>
              <a:t>Airbus and University of Bath: accreditation of in-company training provision on the use of composite materials in the aerospace industry</a:t>
            </a:r>
          </a:p>
          <a:p>
            <a:endParaRPr lang="en-GB" dirty="0"/>
          </a:p>
        </p:txBody>
      </p:sp>
      <p:sp>
        <p:nvSpPr>
          <p:cNvPr id="3" name="Text Placeholder 2"/>
          <p:cNvSpPr>
            <a:spLocks noGrp="1"/>
          </p:cNvSpPr>
          <p:nvPr>
            <p:ph type="body" sz="quarter" idx="11"/>
          </p:nvPr>
        </p:nvSpPr>
        <p:spPr>
          <a:xfrm>
            <a:off x="427970" y="1220104"/>
            <a:ext cx="8492293" cy="615251"/>
          </a:xfrm>
        </p:spPr>
        <p:txBody>
          <a:bodyPr/>
          <a:lstStyle/>
          <a:p>
            <a:r>
              <a:rPr lang="en-GB" b="0" dirty="0" smtClean="0"/>
              <a:t>Examples of partnerships from UK context</a:t>
            </a:r>
            <a:endParaRPr lang="en-GB" b="0" dirty="0"/>
          </a:p>
        </p:txBody>
      </p:sp>
    </p:spTree>
    <p:extLst>
      <p:ext uri="{BB962C8B-B14F-4D97-AF65-F5344CB8AC3E}">
        <p14:creationId xmlns:p14="http://schemas.microsoft.com/office/powerpoint/2010/main" val="319628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971" y="2116863"/>
            <a:ext cx="7937816" cy="2514902"/>
          </a:xfrm>
        </p:spPr>
        <p:txBody>
          <a:bodyPr/>
          <a:lstStyle/>
          <a:p>
            <a:pPr marL="342900" indent="-342900">
              <a:buFont typeface="Wingdings" panose="05000000000000000000" pitchFamily="2" charset="2"/>
              <a:buChar char="Ø"/>
            </a:pPr>
            <a:r>
              <a:rPr lang="en-GB" sz="2000" dirty="0"/>
              <a:t>Research, outreach and knowledge partnerships</a:t>
            </a:r>
          </a:p>
          <a:p>
            <a:pPr marL="342900" indent="-342900">
              <a:buFont typeface="Wingdings" panose="05000000000000000000" pitchFamily="2" charset="2"/>
              <a:buChar char="Ø"/>
            </a:pPr>
            <a:r>
              <a:rPr lang="en-GB" sz="2000" dirty="0"/>
              <a:t>Links with employers can develop into consultancy and research partnerships between organisations and HEIs</a:t>
            </a:r>
          </a:p>
          <a:p>
            <a:pPr marL="342900" indent="-342900">
              <a:buFont typeface="Wingdings" panose="05000000000000000000" pitchFamily="2" charset="2"/>
              <a:buChar char="Ø"/>
            </a:pPr>
            <a:r>
              <a:rPr lang="en-GB" sz="2000" dirty="0"/>
              <a:t>Specifically in providing bought-in R&amp;D capacity from HEIs</a:t>
            </a:r>
          </a:p>
          <a:p>
            <a:pPr marL="342900" indent="-342900">
              <a:buFont typeface="Wingdings" panose="05000000000000000000" pitchFamily="2" charset="2"/>
              <a:buChar char="Ø"/>
            </a:pPr>
            <a:r>
              <a:rPr lang="en-GB" sz="2000" dirty="0"/>
              <a:t>Employing HEIs as partners in commercial projects</a:t>
            </a:r>
          </a:p>
          <a:p>
            <a:pPr marL="342900" indent="-342900">
              <a:buFont typeface="Wingdings" panose="05000000000000000000" pitchFamily="2" charset="2"/>
              <a:buChar char="Ø"/>
            </a:pPr>
            <a:r>
              <a:rPr lang="en-GB" sz="2000" dirty="0"/>
              <a:t>Patenting pure research and working with commercial organisations to develop pure research into commercially viable products</a:t>
            </a:r>
          </a:p>
        </p:txBody>
      </p:sp>
      <p:sp>
        <p:nvSpPr>
          <p:cNvPr id="3" name="Text Placeholder 2"/>
          <p:cNvSpPr>
            <a:spLocks noGrp="1"/>
          </p:cNvSpPr>
          <p:nvPr>
            <p:ph type="body" sz="quarter" idx="11"/>
          </p:nvPr>
        </p:nvSpPr>
        <p:spPr>
          <a:xfrm>
            <a:off x="427971" y="1220104"/>
            <a:ext cx="8083731" cy="615251"/>
          </a:xfrm>
        </p:spPr>
        <p:txBody>
          <a:bodyPr/>
          <a:lstStyle/>
          <a:p>
            <a:r>
              <a:rPr lang="en-GB" b="0" dirty="0"/>
              <a:t>Research partnerships with Employers</a:t>
            </a:r>
          </a:p>
          <a:p>
            <a:endParaRPr lang="en-GB" dirty="0"/>
          </a:p>
        </p:txBody>
      </p:sp>
    </p:spTree>
    <p:extLst>
      <p:ext uri="{BB962C8B-B14F-4D97-AF65-F5344CB8AC3E}">
        <p14:creationId xmlns:p14="http://schemas.microsoft.com/office/powerpoint/2010/main" val="139645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 9 Ratio Corporate Template - Bath Stone.potx" id="{AB86297F-376A-41E3-A621-5C759A31439D}" vid="{22AA3403-22E2-436C-B66C-BCBE97DA2D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 9 Ratio Corporate Template - Bath Stone</Template>
  <TotalTime>239</TotalTime>
  <Words>1013</Words>
  <Application>Microsoft Office PowerPoint</Application>
  <PresentationFormat>On-screen Show (16:9)</PresentationFormat>
  <Paragraphs>146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Crawford</dc:creator>
  <cp:lastModifiedBy>I Crawford</cp:lastModifiedBy>
  <cp:revision>29</cp:revision>
  <dcterms:created xsi:type="dcterms:W3CDTF">2017-02-12T11:58:39Z</dcterms:created>
  <dcterms:modified xsi:type="dcterms:W3CDTF">2017-02-13T15:32:47Z</dcterms:modified>
</cp:coreProperties>
</file>